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erete Dalsgaard" initials="" lastIdx="3" clrIdx="0"/>
  <p:cmAuthor id="1" name="Lotte" initials="L" lastIdx="2" clrIdx="1">
    <p:extLst>
      <p:ext uri="{19B8F6BF-5375-455C-9EA6-DF929625EA0E}">
        <p15:presenceInfo xmlns:p15="http://schemas.microsoft.com/office/powerpoint/2012/main" userId="Lotte" providerId="None"/>
      </p:ext>
    </p:extLst>
  </p:cmAuthor>
  <p:cmAuthor id="2" name="Vibeke Sode Hjorth" initials="vsh" lastIdx="14" clrIdx="2">
    <p:extLst>
      <p:ext uri="{19B8F6BF-5375-455C-9EA6-DF929625EA0E}">
        <p15:presenceInfo xmlns:p15="http://schemas.microsoft.com/office/powerpoint/2012/main" userId="Vibeke Sode Hjort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5630" autoAdjust="0"/>
  </p:normalViewPr>
  <p:slideViewPr>
    <p:cSldViewPr snapToGrid="0">
      <p:cViewPr varScale="1">
        <p:scale>
          <a:sx n="48" d="100"/>
          <a:sy n="48" d="100"/>
        </p:scale>
        <p:origin x="19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306369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9921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da-DK" dirty="0"/>
              <a:t>Diskussion i klassen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da-DK" dirty="0"/>
              <a:t>Til inspiration </a:t>
            </a:r>
            <a:r>
              <a:rPr lang="da-DK" dirty="0" smtClean="0"/>
              <a:t>ift. </a:t>
            </a:r>
            <a:r>
              <a:rPr lang="da-DK" dirty="0"/>
              <a:t>bibelske værdier: https://adamogeva.dk/artikel/10-gode-grunde-til-at-vente-med-sex/ https://issuu.com/danskoase/docs/om_seksualitet_-_et_oase_dokument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da-DK" dirty="0"/>
              <a:t>Væsentlige pointer at nå frem til:</a:t>
            </a:r>
          </a:p>
          <a:p>
            <a:pPr marL="68580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da-DK" dirty="0"/>
              <a:t>Det er vigtigt at kende hinanden godt, føle sig klar, være tryg, have lyst.</a:t>
            </a:r>
          </a:p>
          <a:p>
            <a:pPr marL="6858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da-DK" dirty="0"/>
              <a:t>Sig nej, hvis du føler dig presset til at have sex!</a:t>
            </a:r>
          </a:p>
          <a:p>
            <a:pPr marL="6858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da-DK" dirty="0"/>
              <a:t>Nogle vælger at </a:t>
            </a:r>
            <a:r>
              <a:rPr lang="da-DK" dirty="0" smtClean="0"/>
              <a:t>vente, </a:t>
            </a:r>
            <a:r>
              <a:rPr lang="da-DK" dirty="0"/>
              <a:t>til de er gift, fordi de </a:t>
            </a:r>
            <a:r>
              <a:rPr lang="da-DK" dirty="0" smtClean="0"/>
              <a:t>synes, </a:t>
            </a:r>
            <a:r>
              <a:rPr lang="da-DK" dirty="0"/>
              <a:t>det er vigtigt, at </a:t>
            </a:r>
            <a:r>
              <a:rPr lang="da-DK" dirty="0" smtClean="0"/>
              <a:t>man først </a:t>
            </a:r>
            <a:r>
              <a:rPr lang="da-DK" dirty="0"/>
              <a:t>har lovet </a:t>
            </a:r>
            <a:r>
              <a:rPr lang="da-DK" dirty="0" smtClean="0"/>
              <a:t>hinanden, </a:t>
            </a:r>
            <a:r>
              <a:rPr lang="da-DK" dirty="0"/>
              <a:t>at man vil elske hinanden hele livet. </a:t>
            </a:r>
          </a:p>
          <a:p>
            <a:pPr marL="6858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da-DK" dirty="0"/>
              <a:t>Hvis man har sex med </a:t>
            </a:r>
            <a:r>
              <a:rPr lang="da-DK" dirty="0" smtClean="0"/>
              <a:t>hinanden, </a:t>
            </a:r>
            <a:r>
              <a:rPr lang="da-DK" dirty="0"/>
              <a:t>og forholdet bagefter slutter, kommer man ofte til at føle sig meget </a:t>
            </a:r>
            <a:r>
              <a:rPr lang="da-DK" dirty="0" smtClean="0"/>
              <a:t>alene </a:t>
            </a:r>
            <a:r>
              <a:rPr lang="da-DK" dirty="0"/>
              <a:t>og </a:t>
            </a:r>
            <a:r>
              <a:rPr lang="da-DK" dirty="0" smtClean="0"/>
              <a:t>føle, </a:t>
            </a:r>
            <a:r>
              <a:rPr lang="da-DK" dirty="0"/>
              <a:t>at man har givet noget af sig selv væk.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6040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da-DK" dirty="0"/>
              <a:t>Diskuteres på klassen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da-DK" dirty="0" smtClean="0"/>
              <a:t>Pointer, </a:t>
            </a:r>
            <a:r>
              <a:rPr lang="da-DK" dirty="0"/>
              <a:t>der </a:t>
            </a:r>
            <a:r>
              <a:rPr lang="da-DK" dirty="0" smtClean="0"/>
              <a:t>evt. </a:t>
            </a:r>
            <a:r>
              <a:rPr lang="da-DK" dirty="0"/>
              <a:t>skal frem (det afhænger meget af de enkelte elever og deres grænser. Ingen skal føle sine grænser </a:t>
            </a:r>
            <a:r>
              <a:rPr lang="da-DK" dirty="0" smtClean="0"/>
              <a:t>overtrådt. Omvendt </a:t>
            </a:r>
            <a:r>
              <a:rPr lang="da-DK" dirty="0"/>
              <a:t>er det væsentligt at være et eksempel på en </a:t>
            </a:r>
            <a:r>
              <a:rPr lang="da-DK" dirty="0" smtClean="0"/>
              <a:t>voksen, </a:t>
            </a:r>
            <a:r>
              <a:rPr lang="da-DK" dirty="0"/>
              <a:t>der tør tale om tingene på en naturlig måde): </a:t>
            </a:r>
          </a:p>
          <a:p>
            <a:pPr marL="68580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da-DK" dirty="0"/>
              <a:t>Når to elsker hinanden meget højt, vil de gerne være meget tæt sammen. Så kan </a:t>
            </a:r>
            <a:r>
              <a:rPr lang="da-DK" dirty="0" smtClean="0"/>
              <a:t>de få </a:t>
            </a:r>
            <a:r>
              <a:rPr lang="da-DK" dirty="0"/>
              <a:t>lyst til at have </a:t>
            </a:r>
            <a:r>
              <a:rPr lang="da-DK" dirty="0" smtClean="0"/>
              <a:t>samleje. </a:t>
            </a:r>
            <a:r>
              <a:rPr lang="da-DK" dirty="0"/>
              <a:t>Selvom man får lyst, er det ikke </a:t>
            </a:r>
            <a:r>
              <a:rPr lang="da-DK" dirty="0" smtClean="0"/>
              <a:t>sikkert, </a:t>
            </a:r>
            <a:r>
              <a:rPr lang="da-DK" dirty="0"/>
              <a:t>at man gør det. Kun hvis man også </a:t>
            </a:r>
            <a:r>
              <a:rPr lang="da-DK" dirty="0" smtClean="0"/>
              <a:t>synes, </a:t>
            </a:r>
            <a:r>
              <a:rPr lang="da-DK" dirty="0"/>
              <a:t>det er en god idé (pointen er, at lyst ikke er eneste afgørende faktor, fx for kærester, gifte voksne der får lyst til en anden end sin ægtefælle </a:t>
            </a:r>
            <a:r>
              <a:rPr lang="da-DK" dirty="0" smtClean="0"/>
              <a:t>osv.). </a:t>
            </a:r>
            <a:endParaRPr lang="da-DK" dirty="0"/>
          </a:p>
          <a:p>
            <a:pPr marL="6858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da-DK" dirty="0"/>
              <a:t>For at have </a:t>
            </a:r>
            <a:r>
              <a:rPr lang="da-DK" dirty="0" smtClean="0"/>
              <a:t>samleje </a:t>
            </a:r>
            <a:r>
              <a:rPr lang="da-DK" dirty="0"/>
              <a:t>skal mandens tissemand blive stiv. Det øver den sig på </a:t>
            </a:r>
            <a:r>
              <a:rPr lang="da-DK" dirty="0" smtClean="0"/>
              <a:t>allerede, </a:t>
            </a:r>
            <a:r>
              <a:rPr lang="da-DK" dirty="0"/>
              <a:t>fra man er en helt lille baby (rejsning). </a:t>
            </a:r>
          </a:p>
          <a:p>
            <a:pPr marL="6858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da-DK" dirty="0"/>
              <a:t>Mandens tissemand kommer ind i kvindens tissekone. Det er dejligt for dem begge to. </a:t>
            </a:r>
          </a:p>
          <a:p>
            <a:pPr marL="6858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da-DK" dirty="0"/>
              <a:t>Manden kan få en udløsning. Det </a:t>
            </a:r>
            <a:r>
              <a:rPr lang="da-DK" dirty="0" smtClean="0"/>
              <a:t>betyder, </a:t>
            </a:r>
            <a:r>
              <a:rPr lang="da-DK" dirty="0"/>
              <a:t>at der kommer sæd ud af tissemanden. Det øver kroppen sig på, når man begynder at gå i puberteten (våd drøm</a:t>
            </a:r>
            <a:r>
              <a:rPr lang="da-DK" dirty="0" smtClean="0"/>
              <a:t>).</a:t>
            </a:r>
          </a:p>
          <a:p>
            <a:pPr marL="6858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da-DK" b="0" i="0" dirty="0" smtClean="0">
                <a:solidFill>
                  <a:srgbClr val="333333"/>
                </a:solidFill>
                <a:effectLst/>
                <a:latin typeface="Cabin"/>
              </a:rPr>
              <a:t>Kvinden kan få orgasme. Orgasme er, når den seksuelle lystfølelse når sit højeste (klimaks) og kulminerer i sammentrækninger af skeden. Kvinden kan</a:t>
            </a:r>
            <a:r>
              <a:rPr lang="da-DK" b="0" i="0" baseline="0" dirty="0" smtClean="0">
                <a:solidFill>
                  <a:srgbClr val="333333"/>
                </a:solidFill>
                <a:effectLst/>
                <a:latin typeface="Cabin"/>
              </a:rPr>
              <a:t> </a:t>
            </a:r>
            <a:r>
              <a:rPr lang="da-DK" b="0" i="0" dirty="0" smtClean="0">
                <a:solidFill>
                  <a:srgbClr val="333333"/>
                </a:solidFill>
                <a:effectLst/>
                <a:latin typeface="Cabin"/>
              </a:rPr>
              <a:t>nogle gange få flere orgasmer i træk – andre gange får hun ingen.</a:t>
            </a:r>
            <a:endParaRPr dirty="0"/>
          </a:p>
        </p:txBody>
      </p:sp>
      <p:sp>
        <p:nvSpPr>
          <p:cNvPr id="99" name="Google Shape;99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3466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dirty="0"/>
              <a:t>Sådan ser vi ud indeni. I mandens testikel findes sædceller. Når manden får en udløsning, kommer der sæd ud af tissemanden – det er væske med sædceller i. Hvis sædcellerne kommer ind i kvindens skede, kan de svømme ind i livmoderen.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dirty="0"/>
              <a:t>I kvindens æggestok modnes hver måned et æg, hvis hun er kommet i pubertet. Hvis sædcellen møder </a:t>
            </a:r>
            <a:r>
              <a:rPr lang="da-DK" dirty="0" smtClean="0"/>
              <a:t>ægget, </a:t>
            </a:r>
            <a:r>
              <a:rPr lang="da-DK" dirty="0"/>
              <a:t>kan der blive dannet et barn. </a:t>
            </a:r>
            <a:endParaRPr dirty="0"/>
          </a:p>
        </p:txBody>
      </p:sp>
      <p:sp>
        <p:nvSpPr>
          <p:cNvPr id="106" name="Google Shape;106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3783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dirty="0"/>
              <a:t>Hvis ægget bliver befrugtet, </a:t>
            </a:r>
            <a:r>
              <a:rPr lang="da-DK" dirty="0" smtClean="0"/>
              <a:t>begynder </a:t>
            </a:r>
            <a:r>
              <a:rPr lang="da-DK" dirty="0"/>
              <a:t>udviklingen </a:t>
            </a:r>
            <a:r>
              <a:rPr lang="da-DK" dirty="0" smtClean="0"/>
              <a:t>af et </a:t>
            </a:r>
            <a:r>
              <a:rPr lang="da-DK" dirty="0"/>
              <a:t>helt unikt </a:t>
            </a:r>
            <a:r>
              <a:rPr lang="da-DK" dirty="0" smtClean="0"/>
              <a:t>menneske </a:t>
            </a:r>
            <a:r>
              <a:rPr lang="da-DK" dirty="0"/>
              <a:t>med halvdelen af sine gener fra far og halvdelen fra mor.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dirty="0"/>
              <a:t>Ægget transporteres via æggelederen til livmoderen. Her sætter ægget sig fast i slimhinden, og </a:t>
            </a:r>
            <a:r>
              <a:rPr lang="da-DK" dirty="0" smtClean="0"/>
              <a:t>langsomt </a:t>
            </a:r>
            <a:r>
              <a:rPr lang="da-DK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lang="da-DK" dirty="0" smtClean="0"/>
              <a:t>over ni </a:t>
            </a:r>
            <a:r>
              <a:rPr lang="da-DK" dirty="0"/>
              <a:t>måneder </a:t>
            </a:r>
            <a:r>
              <a:rPr lang="da-DK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lang="da-DK" dirty="0" smtClean="0"/>
              <a:t>udvikles </a:t>
            </a:r>
            <a:r>
              <a:rPr lang="da-DK" dirty="0"/>
              <a:t>et barn. </a:t>
            </a:r>
            <a:endParaRPr dirty="0"/>
          </a:p>
        </p:txBody>
      </p:sp>
      <p:sp>
        <p:nvSpPr>
          <p:cNvPr id="114" name="Google Shape;114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65305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dirty="0"/>
              <a:t>En graviditet tager 40 </a:t>
            </a:r>
            <a:r>
              <a:rPr lang="da-DK" dirty="0" smtClean="0"/>
              <a:t>uger; </a:t>
            </a:r>
            <a:r>
              <a:rPr lang="da-DK" dirty="0"/>
              <a:t>det </a:t>
            </a:r>
            <a:r>
              <a:rPr lang="da-DK" dirty="0" smtClean="0"/>
              <a:t>svarer til ca. ni måneder</a:t>
            </a:r>
            <a:r>
              <a:rPr lang="da-DK" dirty="0"/>
              <a:t>. I starten er fosteret så </a:t>
            </a:r>
            <a:r>
              <a:rPr lang="da-DK" dirty="0" smtClean="0"/>
              <a:t>lille, </a:t>
            </a:r>
            <a:r>
              <a:rPr lang="da-DK" dirty="0"/>
              <a:t>at man ikke kan se det med det blotte øje. Ved fødslen vejer babyen </a:t>
            </a:r>
            <a:r>
              <a:rPr lang="da-DK" dirty="0" smtClean="0"/>
              <a:t>ca. 3,5 kg </a:t>
            </a:r>
            <a:r>
              <a:rPr lang="da-DK" dirty="0"/>
              <a:t>og er </a:t>
            </a:r>
            <a:r>
              <a:rPr lang="da-DK" dirty="0" smtClean="0"/>
              <a:t>50 cm </a:t>
            </a:r>
            <a:r>
              <a:rPr lang="da-DK" dirty="0"/>
              <a:t>lang. </a:t>
            </a:r>
            <a:endParaRPr lang="da-DK" dirty="0" smtClean="0"/>
          </a:p>
        </p:txBody>
      </p:sp>
      <p:sp>
        <p:nvSpPr>
          <p:cNvPr id="121" name="Google Shape;121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986183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dirty="0"/>
              <a:t>De fleste børn bliver født gennem kvindens skede. Oftest kommer barnet med hovedet først. I de fleste klasser vil der </a:t>
            </a:r>
            <a:r>
              <a:rPr lang="da-DK" dirty="0" smtClean="0"/>
              <a:t>være </a:t>
            </a:r>
            <a:r>
              <a:rPr lang="da-DK" dirty="0"/>
              <a:t>børn, der er blevet født på andre måder (fx kejsersnit) . </a:t>
            </a:r>
            <a:endParaRPr dirty="0"/>
          </a:p>
        </p:txBody>
      </p:sp>
      <p:sp>
        <p:nvSpPr>
          <p:cNvPr id="128" name="Google Shape;128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0333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og lodret teks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ret titel og teks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og indholdsobjek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fsnitsoverskrift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 indholdsobjekter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menligning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n titel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dhold med billedtekst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lede med billedtekst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da-DK" dirty="0" smtClean="0"/>
              <a:t>Sex-graviditet-fødsel</a:t>
            </a:r>
            <a:endParaRPr dirty="0"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da-DK" dirty="0"/>
              <a:t>Seksualundervisning 4</a:t>
            </a:r>
            <a:r>
              <a:rPr lang="da-DK" dirty="0" smtClean="0"/>
              <a:t>. klasse</a:t>
            </a:r>
            <a:endParaRPr dirty="0"/>
          </a:p>
        </p:txBody>
      </p:sp>
      <p:cxnSp>
        <p:nvCxnSpPr>
          <p:cNvPr id="4" name="Lige forbindelse 3"/>
          <p:cNvCxnSpPr/>
          <p:nvPr/>
        </p:nvCxnSpPr>
        <p:spPr>
          <a:xfrm>
            <a:off x="331694" y="286871"/>
            <a:ext cx="116541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ktangel 4"/>
          <p:cNvSpPr/>
          <p:nvPr/>
        </p:nvSpPr>
        <p:spPr>
          <a:xfrm>
            <a:off x="331694" y="6759388"/>
            <a:ext cx="11654118" cy="358588"/>
          </a:xfrm>
          <a:prstGeom prst="rect">
            <a:avLst/>
          </a:prstGeom>
          <a:solidFill>
            <a:srgbClr val="D6C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076" y="160304"/>
            <a:ext cx="1013012" cy="98160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da-DK" dirty="0" smtClean="0"/>
              <a:t>Hvornår? Med hvem? Hvorfor</a:t>
            </a:r>
            <a:r>
              <a:rPr lang="da-DK" dirty="0"/>
              <a:t>?</a:t>
            </a:r>
            <a:endParaRPr dirty="0"/>
          </a:p>
        </p:txBody>
      </p:sp>
      <p:pic>
        <p:nvPicPr>
          <p:cNvPr id="2" name="Billede 1">
            <a:extLst>
              <a:ext uri="{FF2B5EF4-FFF2-40B4-BE49-F238E27FC236}">
                <a16:creationId xmlns="" xmlns:a16="http://schemas.microsoft.com/office/drawing/2014/main" id="{10C8E7EC-2486-4210-BCD4-5ACBA1DDFE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316" y="1708728"/>
            <a:ext cx="4697565" cy="4615332"/>
          </a:xfrm>
          <a:prstGeom prst="rect">
            <a:avLst/>
          </a:prstGeom>
        </p:spPr>
      </p:pic>
      <p:cxnSp>
        <p:nvCxnSpPr>
          <p:cNvPr id="4" name="Lige forbindelse 3"/>
          <p:cNvCxnSpPr/>
          <p:nvPr/>
        </p:nvCxnSpPr>
        <p:spPr>
          <a:xfrm>
            <a:off x="331694" y="286871"/>
            <a:ext cx="116541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ktangel 4"/>
          <p:cNvSpPr/>
          <p:nvPr/>
        </p:nvSpPr>
        <p:spPr>
          <a:xfrm>
            <a:off x="331694" y="6759388"/>
            <a:ext cx="11654118" cy="358588"/>
          </a:xfrm>
          <a:prstGeom prst="rect">
            <a:avLst/>
          </a:prstGeom>
          <a:solidFill>
            <a:srgbClr val="D6C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076" y="160304"/>
            <a:ext cx="1013012" cy="9816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title"/>
          </p:nvPr>
        </p:nvSpPr>
        <p:spPr>
          <a:xfrm>
            <a:off x="838200" y="38714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da-DK" dirty="0"/>
              <a:t>Hvad er sex?</a:t>
            </a:r>
            <a:endParaRPr dirty="0"/>
          </a:p>
        </p:txBody>
      </p:sp>
      <p:pic>
        <p:nvPicPr>
          <p:cNvPr id="2" name="Billede 1">
            <a:extLst>
              <a:ext uri="{FF2B5EF4-FFF2-40B4-BE49-F238E27FC236}">
                <a16:creationId xmlns="" xmlns:a16="http://schemas.microsoft.com/office/drawing/2014/main" id="{08534D16-206B-4E41-8BF4-291497AD7B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758" y="1428413"/>
            <a:ext cx="4874483" cy="4914104"/>
          </a:xfrm>
          <a:prstGeom prst="rect">
            <a:avLst/>
          </a:prstGeom>
        </p:spPr>
      </p:pic>
      <p:cxnSp>
        <p:nvCxnSpPr>
          <p:cNvPr id="4" name="Lige forbindelse 3"/>
          <p:cNvCxnSpPr/>
          <p:nvPr/>
        </p:nvCxnSpPr>
        <p:spPr>
          <a:xfrm>
            <a:off x="331694" y="286871"/>
            <a:ext cx="116541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ktangel 4"/>
          <p:cNvSpPr/>
          <p:nvPr/>
        </p:nvSpPr>
        <p:spPr>
          <a:xfrm>
            <a:off x="331694" y="6759388"/>
            <a:ext cx="11654118" cy="358588"/>
          </a:xfrm>
          <a:prstGeom prst="rect">
            <a:avLst/>
          </a:prstGeom>
          <a:solidFill>
            <a:srgbClr val="D6C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076" y="160304"/>
            <a:ext cx="1013012" cy="9816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da-DK" dirty="0"/>
              <a:t>Hvordan bliver man </a:t>
            </a:r>
            <a:r>
              <a:rPr lang="da-DK" dirty="0" smtClean="0"/>
              <a:t>gravid?</a:t>
            </a:r>
            <a:endParaRPr dirty="0"/>
          </a:p>
        </p:txBody>
      </p:sp>
      <p:pic>
        <p:nvPicPr>
          <p:cNvPr id="109" name="Google Shape;109;p16"/>
          <p:cNvPicPr preferRelativeResize="0">
            <a:picLocks noGrp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063" y="1690688"/>
            <a:ext cx="3332122" cy="3831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6"/>
          <p:cNvPicPr preferRelativeResize="0"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048" y="1397000"/>
            <a:ext cx="6506152" cy="412562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Lige forbindelse 4"/>
          <p:cNvCxnSpPr/>
          <p:nvPr/>
        </p:nvCxnSpPr>
        <p:spPr>
          <a:xfrm>
            <a:off x="331694" y="286871"/>
            <a:ext cx="116541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ktangel 5"/>
          <p:cNvSpPr/>
          <p:nvPr/>
        </p:nvSpPr>
        <p:spPr>
          <a:xfrm>
            <a:off x="331694" y="6759388"/>
            <a:ext cx="11654118" cy="358588"/>
          </a:xfrm>
          <a:prstGeom prst="rect">
            <a:avLst/>
          </a:prstGeom>
          <a:solidFill>
            <a:srgbClr val="D6C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076" y="160304"/>
            <a:ext cx="1013012" cy="9816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da-DK" dirty="0" smtClean="0"/>
              <a:t>Baby på vej</a:t>
            </a:r>
            <a:endParaRPr dirty="0"/>
          </a:p>
        </p:txBody>
      </p:sp>
      <p:pic>
        <p:nvPicPr>
          <p:cNvPr id="117" name="Google Shape;117;p17"/>
          <p:cNvPicPr preferRelativeResize="0">
            <a:picLocks noGrp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982" y="1690688"/>
            <a:ext cx="6768036" cy="507331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Lige forbindelse 3"/>
          <p:cNvCxnSpPr/>
          <p:nvPr/>
        </p:nvCxnSpPr>
        <p:spPr>
          <a:xfrm>
            <a:off x="331694" y="286871"/>
            <a:ext cx="116541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ktangel 4"/>
          <p:cNvSpPr/>
          <p:nvPr/>
        </p:nvSpPr>
        <p:spPr>
          <a:xfrm>
            <a:off x="331694" y="6759388"/>
            <a:ext cx="11654118" cy="358588"/>
          </a:xfrm>
          <a:prstGeom prst="rect">
            <a:avLst/>
          </a:prstGeom>
          <a:solidFill>
            <a:srgbClr val="D6C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076" y="160304"/>
            <a:ext cx="1013012" cy="9816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79" y="1012372"/>
            <a:ext cx="10058400" cy="5029200"/>
          </a:xfrm>
          <a:prstGeom prst="rect">
            <a:avLst/>
          </a:prstGeom>
        </p:spPr>
      </p:pic>
      <p:cxnSp>
        <p:nvCxnSpPr>
          <p:cNvPr id="3" name="Lige forbindelse 2"/>
          <p:cNvCxnSpPr/>
          <p:nvPr/>
        </p:nvCxnSpPr>
        <p:spPr>
          <a:xfrm>
            <a:off x="331694" y="286871"/>
            <a:ext cx="116541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ktangel 3"/>
          <p:cNvSpPr/>
          <p:nvPr/>
        </p:nvSpPr>
        <p:spPr>
          <a:xfrm>
            <a:off x="331694" y="6759388"/>
            <a:ext cx="11654118" cy="358588"/>
          </a:xfrm>
          <a:prstGeom prst="rect">
            <a:avLst/>
          </a:prstGeom>
          <a:solidFill>
            <a:srgbClr val="D6C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076" y="160304"/>
            <a:ext cx="1013012" cy="9816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19"/>
          <p:cNvPicPr preferRelativeResize="0"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76" b="9842"/>
          <a:stretch/>
        </p:blipFill>
        <p:spPr>
          <a:xfrm>
            <a:off x="3708399" y="718457"/>
            <a:ext cx="4572000" cy="546463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Lige forbindelse 2"/>
          <p:cNvCxnSpPr/>
          <p:nvPr/>
        </p:nvCxnSpPr>
        <p:spPr>
          <a:xfrm>
            <a:off x="331694" y="286871"/>
            <a:ext cx="116541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ktangel 3"/>
          <p:cNvSpPr/>
          <p:nvPr/>
        </p:nvSpPr>
        <p:spPr>
          <a:xfrm>
            <a:off x="331694" y="6759388"/>
            <a:ext cx="11654118" cy="358588"/>
          </a:xfrm>
          <a:prstGeom prst="rect">
            <a:avLst/>
          </a:prstGeom>
          <a:solidFill>
            <a:srgbClr val="D6C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076" y="160304"/>
            <a:ext cx="1013012" cy="9816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604</Words>
  <Application>Microsoft Office PowerPoint</Application>
  <PresentationFormat>Widescreen</PresentationFormat>
  <Paragraphs>31</Paragraphs>
  <Slides>7</Slides>
  <Notes>7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7</vt:i4>
      </vt:variant>
    </vt:vector>
  </HeadingPairs>
  <TitlesOfParts>
    <vt:vector size="11" baseType="lpstr">
      <vt:lpstr>Arial</vt:lpstr>
      <vt:lpstr>Cabin</vt:lpstr>
      <vt:lpstr>Calibri</vt:lpstr>
      <vt:lpstr>Office-tema</vt:lpstr>
      <vt:lpstr>Sex-graviditet-fødsel</vt:lpstr>
      <vt:lpstr>Hvornår? Med hvem? Hvorfor?</vt:lpstr>
      <vt:lpstr>Hvad er sex?</vt:lpstr>
      <vt:lpstr>Hvordan bliver man gravid?</vt:lpstr>
      <vt:lpstr>Baby på vej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Hvad er sex</dc:title>
  <dc:creator>Gitte Rasmussen</dc:creator>
  <cp:lastModifiedBy>Gitte Rasmussen</cp:lastModifiedBy>
  <cp:revision>29</cp:revision>
  <dcterms:modified xsi:type="dcterms:W3CDTF">2019-04-02T09:14:11Z</dcterms:modified>
</cp:coreProperties>
</file>