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ete Dalsgaard" initials="" lastIdx="4" clrIdx="0"/>
  <p:cmAuthor id="1" name="Lotte" initials="L" lastIdx="2" clrIdx="1">
    <p:extLst>
      <p:ext uri="{19B8F6BF-5375-455C-9EA6-DF929625EA0E}">
        <p15:presenceInfo xmlns:p15="http://schemas.microsoft.com/office/powerpoint/2012/main" userId="Lotte" providerId="None"/>
      </p:ext>
    </p:extLst>
  </p:cmAuthor>
  <p:cmAuthor id="2" name="Vibeke Sode Hjorth" initials="vsh" lastIdx="11" clrIdx="2">
    <p:extLst>
      <p:ext uri="{19B8F6BF-5375-455C-9EA6-DF929625EA0E}">
        <p15:presenceInfo xmlns:p15="http://schemas.microsoft.com/office/powerpoint/2012/main" userId="Vibeke Sode Hjor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4999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Slide om prævention slettes, hvis ikke klassen selv har vist interesse, da meget få endnu er nået til deres seksuelle debut, jf</a:t>
            </a:r>
            <a:r>
              <a:rPr lang="da-DK" dirty="0" smtClean="0"/>
              <a:t>. AdamogEva.dk’s undersøgelse: http://www.onlinepdf.dk/Books/view.aspx?onlinepdf=4a3d2f3f-8722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53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a-DK" dirty="0"/>
              <a:t>Hvis man gerne vil have sex, men ikke vil være gravid eller have kønssygdomme. Ingen former for prævention beskytter 100% mod </a:t>
            </a:r>
            <a:r>
              <a:rPr lang="da-DK" dirty="0" smtClean="0"/>
              <a:t>nogen </a:t>
            </a:r>
            <a:r>
              <a:rPr lang="da-DK" dirty="0"/>
              <a:t>af </a:t>
            </a:r>
            <a:r>
              <a:rPr lang="da-DK" dirty="0" smtClean="0"/>
              <a:t>delene 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a-DK" dirty="0"/>
              <a:t>P-piller hæmmer primært ægløsning. Der findes mange slags. Hvis man glemmer en pille, er man ikke sikkert beskyttet.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a-DK" dirty="0"/>
              <a:t>En hormonspiral </a:t>
            </a:r>
            <a:r>
              <a:rPr lang="da-DK" dirty="0" smtClean="0"/>
              <a:t>mindsker</a:t>
            </a:r>
            <a:r>
              <a:rPr lang="da-DK" baseline="0" dirty="0" smtClean="0"/>
              <a:t> sandsynligheden for befrugtning af ægget og </a:t>
            </a:r>
            <a:r>
              <a:rPr lang="da-DK" dirty="0" smtClean="0"/>
              <a:t>sørger for, </a:t>
            </a:r>
            <a:r>
              <a:rPr lang="da-DK" dirty="0"/>
              <a:t>at </a:t>
            </a:r>
            <a:r>
              <a:rPr lang="da-DK" dirty="0" smtClean="0"/>
              <a:t>evt. befrugtede </a:t>
            </a:r>
            <a:r>
              <a:rPr lang="da-DK" dirty="0"/>
              <a:t>æg ikke sætter sig fast i livmoderen, </a:t>
            </a:r>
            <a:r>
              <a:rPr lang="da-DK" dirty="0" smtClean="0"/>
              <a:t>dvs. </a:t>
            </a:r>
            <a:r>
              <a:rPr lang="da-DK" dirty="0"/>
              <a:t>det er faktisk en meget tidlig abort. </a:t>
            </a:r>
            <a:endParaRPr lang="da-DK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a-DK" b="0" dirty="0" smtClean="0"/>
              <a:t>Minipiller påvirker livmoderslimhinden, så et evt. befrugtet æg har svært ved at sætte sig fast i livmoderen. Dermed kan det befrugtede æg ikke udvikle sig. Det er</a:t>
            </a:r>
            <a:r>
              <a:rPr lang="da-DK" b="0" baseline="0" dirty="0" smtClean="0"/>
              <a:t> faktisk en meget tidlig form for abort.</a:t>
            </a:r>
            <a:r>
              <a:rPr lang="da-DK" dirty="0" smtClean="0"/>
              <a:t> Den etiske diskussion i forbindelse med disse former for prævention kan tages op, hvis det vurderes relevant. </a:t>
            </a:r>
            <a:endParaRPr lang="da-DK" b="0" i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a-DK" dirty="0"/>
              <a:t>En anden type spiral er en kobberspiral, </a:t>
            </a:r>
            <a:r>
              <a:rPr lang="da-DK" dirty="0" smtClean="0"/>
              <a:t>der </a:t>
            </a:r>
            <a:r>
              <a:rPr lang="da-DK" dirty="0"/>
              <a:t>virker ved at gøre ægget mindre klar til befrugtning, sædcellerne svømmer dårligere, og befrugtede æg kan ikke sætte sig fast.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Kondomer sørger </a:t>
            </a:r>
            <a:r>
              <a:rPr lang="da-DK" dirty="0" smtClean="0"/>
              <a:t>for, </a:t>
            </a:r>
            <a:r>
              <a:rPr lang="da-DK" dirty="0"/>
              <a:t>at sædcellerne ikke kommer op i livmoderen. Kondomer er den eneste form for prævention, som også beskytter mod seksuelt overførte sygdomme, dog er beskyttelsen ikke 100%.  </a:t>
            </a:r>
            <a:endParaRPr lang="da-DK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mtClean="0"/>
              <a:t>(Slide </a:t>
            </a:r>
            <a:r>
              <a:rPr lang="da-DK" dirty="0" smtClean="0"/>
              <a:t>med </a:t>
            </a:r>
            <a:r>
              <a:rPr lang="da-DK" smtClean="0"/>
              <a:t>kondom oversættes til dansk.)</a:t>
            </a:r>
            <a:endParaRPr dirty="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25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20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58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Sæden bliver sprøjtet direkte ind i livmoderen. Så får sædcellerne ikke så langt at </a:t>
            </a:r>
            <a:r>
              <a:rPr lang="da-DK" dirty="0" smtClean="0"/>
              <a:t>svømme, </a:t>
            </a:r>
            <a:r>
              <a:rPr lang="da-DK" dirty="0"/>
              <a:t>og man kan sprøjte dem ind præcist på det rigtige tidspunkt, når man </a:t>
            </a:r>
            <a:r>
              <a:rPr lang="da-DK" dirty="0" smtClean="0"/>
              <a:t>ved, </a:t>
            </a:r>
            <a:r>
              <a:rPr lang="da-DK" dirty="0"/>
              <a:t>at kvinden har ægløsning. </a:t>
            </a:r>
            <a:endParaRPr dirty="0"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18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Kvinden tager medicin for at få ægløsning med mange æg på én gang. Æggene tages ud med en nål fra æggestokken. Mandens sæd renses </a:t>
            </a:r>
            <a:r>
              <a:rPr lang="da-DK" dirty="0" smtClean="0"/>
              <a:t>op, </a:t>
            </a:r>
            <a:r>
              <a:rPr lang="da-DK" dirty="0"/>
              <a:t>og de bedste sædceller udvælges. Et par æg udvælges og får sprøjtet en sædcelle ind. Når ægget er </a:t>
            </a:r>
            <a:r>
              <a:rPr lang="da-DK" dirty="0" smtClean="0"/>
              <a:t>befrugtet, </a:t>
            </a:r>
            <a:r>
              <a:rPr lang="da-DK" dirty="0"/>
              <a:t>og det ser ud til at udvikle sig </a:t>
            </a:r>
            <a:r>
              <a:rPr lang="da-DK" dirty="0" smtClean="0"/>
              <a:t>rigtigt, </a:t>
            </a:r>
            <a:r>
              <a:rPr lang="da-DK" dirty="0"/>
              <a:t>sættes det op i livmoderen. </a:t>
            </a:r>
            <a:r>
              <a:rPr lang="da-DK" dirty="0" smtClean="0"/>
              <a:t>Man </a:t>
            </a:r>
            <a:r>
              <a:rPr lang="da-DK" dirty="0"/>
              <a:t>venter </a:t>
            </a:r>
            <a:r>
              <a:rPr lang="da-DK" dirty="0" smtClean="0"/>
              <a:t>14 dage </a:t>
            </a:r>
            <a:r>
              <a:rPr lang="da-DK" dirty="0"/>
              <a:t>og </a:t>
            </a:r>
            <a:r>
              <a:rPr lang="da-DK" dirty="0" smtClean="0"/>
              <a:t>tager en </a:t>
            </a:r>
            <a:r>
              <a:rPr lang="da-DK" dirty="0"/>
              <a:t>graviditetstest for at finde ud </a:t>
            </a:r>
            <a:r>
              <a:rPr lang="da-DK" dirty="0" smtClean="0"/>
              <a:t>af, </a:t>
            </a:r>
            <a:r>
              <a:rPr lang="da-DK" dirty="0"/>
              <a:t>om man er blevet gravid. Etisk dilemma </a:t>
            </a:r>
            <a:r>
              <a:rPr lang="da-DK" dirty="0" smtClean="0"/>
              <a:t>om befrugtede æg, </a:t>
            </a:r>
            <a:r>
              <a:rPr lang="da-DK" dirty="0"/>
              <a:t>som ikke </a:t>
            </a:r>
            <a:r>
              <a:rPr lang="da-DK" dirty="0" smtClean="0"/>
              <a:t>bruges, </a:t>
            </a:r>
            <a:r>
              <a:rPr lang="da-DK" dirty="0"/>
              <a:t>kan </a:t>
            </a:r>
            <a:r>
              <a:rPr lang="da-DK" dirty="0" smtClean="0"/>
              <a:t>evt. </a:t>
            </a:r>
            <a:r>
              <a:rPr lang="da-DK" dirty="0"/>
              <a:t>tages op, men det er nok for abstrakt for mange 6</a:t>
            </a:r>
            <a:r>
              <a:rPr lang="da-DK" dirty="0" smtClean="0"/>
              <a:t>. klasses elever.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 smtClean="0"/>
              <a:t>(Oversættes til dansk)</a:t>
            </a:r>
            <a:endParaRPr dirty="0"/>
          </a:p>
        </p:txBody>
      </p:sp>
      <p:sp>
        <p:nvSpPr>
          <p:cNvPr id="121" name="Google Shape;12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799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De etiske dilemmaer kan </a:t>
            </a:r>
            <a:r>
              <a:rPr lang="da-DK" dirty="0" smtClean="0"/>
              <a:t>evt. </a:t>
            </a:r>
            <a:r>
              <a:rPr lang="da-DK" dirty="0"/>
              <a:t>diskuteres: En anden mand </a:t>
            </a:r>
            <a:r>
              <a:rPr lang="da-DK" dirty="0" smtClean="0"/>
              <a:t>er </a:t>
            </a:r>
            <a:r>
              <a:rPr lang="da-DK" dirty="0"/>
              <a:t>barnets far, </a:t>
            </a:r>
            <a:r>
              <a:rPr lang="da-DK" dirty="0" smtClean="0"/>
              <a:t>og barnet </a:t>
            </a:r>
            <a:r>
              <a:rPr lang="da-DK" dirty="0"/>
              <a:t>kommer ikke til at kende sit genetiske </a:t>
            </a:r>
            <a:r>
              <a:rPr lang="da-DK" dirty="0" smtClean="0"/>
              <a:t>ophav (sin biologiske far).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 smtClean="0"/>
              <a:t>Og hvad gør det ved det indbyrdes forhold, at det ikke er manden i forholdet, der er barnets far?</a:t>
            </a:r>
            <a:endParaRPr dirty="0"/>
          </a:p>
        </p:txBody>
      </p:sp>
      <p:sp>
        <p:nvSpPr>
          <p:cNvPr id="130" name="Google Shape;13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27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a-DK" dirty="0"/>
              <a:t>De etiske dilemmaer kan </a:t>
            </a:r>
            <a:r>
              <a:rPr lang="da-DK" dirty="0" smtClean="0"/>
              <a:t>evt. </a:t>
            </a:r>
            <a:r>
              <a:rPr lang="da-DK" dirty="0"/>
              <a:t>diskuteres: En anden kvinde er barnets mor</a:t>
            </a:r>
            <a:r>
              <a:rPr lang="da-DK" dirty="0" smtClean="0"/>
              <a:t>, og </a:t>
            </a:r>
            <a:r>
              <a:rPr lang="da-DK" dirty="0"/>
              <a:t>barnet kommer ikke til at kende sit genetiske </a:t>
            </a:r>
            <a:r>
              <a:rPr lang="da-DK" dirty="0" smtClean="0"/>
              <a:t>ophav (sin biologiske mor). </a:t>
            </a:r>
            <a:endParaRPr lang="da-D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 smtClean="0"/>
              <a:t>Og hvad gør det ved parrets</a:t>
            </a:r>
            <a:r>
              <a:rPr lang="da-DK" baseline="0" dirty="0" smtClean="0"/>
              <a:t> indbyrdes forhold, at det ikke er kvinden, der er barnets mor?</a:t>
            </a:r>
            <a:endParaRPr dirty="0"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48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da-DK"/>
              <a:t>Prævention</a:t>
            </a:r>
            <a:endParaRPr/>
          </a:p>
        </p:txBody>
      </p:sp>
      <p:cxnSp>
        <p:nvCxnSpPr>
          <p:cNvPr id="3" name="Lige forbindelse 2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6896" y="527796"/>
            <a:ext cx="4505325" cy="312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897" y="3816588"/>
            <a:ext cx="450532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61" y="1629911"/>
            <a:ext cx="4806052" cy="4806052"/>
          </a:xfrm>
          <a:prstGeom prst="rect">
            <a:avLst/>
          </a:prstGeom>
        </p:spPr>
      </p:pic>
      <p:cxnSp>
        <p:nvCxnSpPr>
          <p:cNvPr id="7" name="Lige forbindelse 6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da-DK"/>
              <a:t>Alternativ befrugtning</a:t>
            </a:r>
            <a:endParaRPr/>
          </a:p>
        </p:txBody>
      </p:sp>
      <p:cxnSp>
        <p:nvCxnSpPr>
          <p:cNvPr id="3" name="Lige forbindelse 2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Ufrivillig barnløshed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Nogle par vil gerne have børn, men kan ikke blive gravide.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Når man har prøvet i meget lang tid (fx 1 år) kan man blive </a:t>
            </a:r>
            <a:r>
              <a:rPr lang="da-DK" dirty="0" smtClean="0"/>
              <a:t>undersøgt </a:t>
            </a:r>
            <a:r>
              <a:rPr lang="da-DK" dirty="0"/>
              <a:t>for at </a:t>
            </a:r>
            <a:r>
              <a:rPr lang="da-DK" dirty="0" smtClean="0"/>
              <a:t>se, </a:t>
            </a:r>
            <a:r>
              <a:rPr lang="da-DK" dirty="0"/>
              <a:t>om lægerne kan hjælpe med at gøre kvinden gravid.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Hvis en af partnerne </a:t>
            </a:r>
            <a:r>
              <a:rPr lang="da-DK" dirty="0" smtClean="0"/>
              <a:t>har </a:t>
            </a:r>
            <a:r>
              <a:rPr lang="da-DK" dirty="0"/>
              <a:t>eller har haft en sygdom, så man </a:t>
            </a:r>
            <a:r>
              <a:rPr lang="da-DK" dirty="0" smtClean="0"/>
              <a:t>ved, </a:t>
            </a:r>
            <a:r>
              <a:rPr lang="da-DK" dirty="0"/>
              <a:t>at de ikke selv kan blive gravide, får de hjælp fra starten. </a:t>
            </a:r>
            <a:endParaRPr dirty="0"/>
          </a:p>
        </p:txBody>
      </p:sp>
      <p:cxnSp>
        <p:nvCxnSpPr>
          <p:cNvPr id="4" name="Lige forbindelse 3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Insemination </a:t>
            </a:r>
            <a:endParaRPr/>
          </a:p>
        </p:txBody>
      </p:sp>
      <p:pic>
        <p:nvPicPr>
          <p:cNvPr id="117" name="Google Shape;117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24225" y="1962944"/>
            <a:ext cx="5543550" cy="407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Lige forbindelse 3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Kunstig befrugtning</a:t>
            </a:r>
            <a:endParaRPr/>
          </a:p>
        </p:txBody>
      </p:sp>
      <p:sp>
        <p:nvSpPr>
          <p:cNvPr id="125" name="Google Shape;125;p18" descr="Relateret billed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/>
          <a:stretch/>
        </p:blipFill>
        <p:spPr>
          <a:xfrm>
            <a:off x="2899899" y="1455969"/>
            <a:ext cx="6087401" cy="5197160"/>
          </a:xfrm>
          <a:prstGeom prst="rect">
            <a:avLst/>
          </a:prstGeom>
        </p:spPr>
      </p:pic>
      <p:cxnSp>
        <p:nvCxnSpPr>
          <p:cNvPr id="7" name="Lige forbindelse 6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Sæddonation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Hvis mandens sæd ikke duer, eller der ikke er en far, kan man bruge sæd fra en sædbank.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En sædbank har sæd fra mange forskellige mænd, som </a:t>
            </a:r>
            <a:r>
              <a:rPr lang="da-DK" dirty="0" smtClean="0"/>
              <a:t>frivilligt har </a:t>
            </a:r>
            <a:r>
              <a:rPr lang="da-DK" dirty="0"/>
              <a:t>afleveret </a:t>
            </a:r>
            <a:r>
              <a:rPr lang="da-DK" dirty="0" smtClean="0"/>
              <a:t>sæd.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Det foregår anonymt, </a:t>
            </a:r>
            <a:r>
              <a:rPr lang="da-DK" dirty="0" smtClean="0"/>
              <a:t>dvs. </a:t>
            </a:r>
            <a:r>
              <a:rPr lang="da-DK" dirty="0"/>
              <a:t>barnet kommer ikke til at kende den mand, der har </a:t>
            </a:r>
            <a:r>
              <a:rPr lang="da-DK" dirty="0" smtClean="0"/>
              <a:t>leveret </a:t>
            </a:r>
            <a:r>
              <a:rPr lang="da-DK" dirty="0"/>
              <a:t>sæden.</a:t>
            </a:r>
            <a:endParaRPr dirty="0"/>
          </a:p>
        </p:txBody>
      </p:sp>
      <p:cxnSp>
        <p:nvCxnSpPr>
          <p:cNvPr id="4" name="Lige forbindelse 3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Ægdonation</a:t>
            </a: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Hvis en kvindes æg ikke duer, kan hun få æg fra en anden kvinde.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Det er </a:t>
            </a:r>
            <a:r>
              <a:rPr lang="da-DK" dirty="0" smtClean="0"/>
              <a:t>anonymt</a:t>
            </a:r>
            <a:r>
              <a:rPr lang="da-DK" dirty="0"/>
              <a:t>, så barnet kommer ikke til at kende den kvinde, </a:t>
            </a:r>
            <a:r>
              <a:rPr lang="da-DK" dirty="0" smtClean="0"/>
              <a:t>ægget </a:t>
            </a:r>
            <a:r>
              <a:rPr lang="da-DK" dirty="0"/>
              <a:t>kommer fra. </a:t>
            </a:r>
            <a:endParaRPr dirty="0"/>
          </a:p>
        </p:txBody>
      </p:sp>
      <p:cxnSp>
        <p:nvCxnSpPr>
          <p:cNvPr id="4" name="Lige forbindelse 3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685</Words>
  <Application>Microsoft Office PowerPoint</Application>
  <PresentationFormat>Widescreen</PresentationFormat>
  <Paragraphs>34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Prævention</vt:lpstr>
      <vt:lpstr>PowerPoint-præsentation</vt:lpstr>
      <vt:lpstr>Alternativ befrugtning</vt:lpstr>
      <vt:lpstr>Ufrivillig barnløshed</vt:lpstr>
      <vt:lpstr>Insemination </vt:lpstr>
      <vt:lpstr>Kunstig befrugtning</vt:lpstr>
      <vt:lpstr>Sæddonation</vt:lpstr>
      <vt:lpstr>Ægdonation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Prævention</dc:title>
  <dc:creator>Gitte Rasmussen</dc:creator>
  <cp:lastModifiedBy>Ben Haman Jensen</cp:lastModifiedBy>
  <cp:revision>17</cp:revision>
  <dcterms:modified xsi:type="dcterms:W3CDTF">2019-04-02T08:32:24Z</dcterms:modified>
</cp:coreProperties>
</file>